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DM Sans" pitchFamily="2" charset="77"/>
      <p:regular r:id="rId25"/>
    </p:embeddedFont>
    <p:embeddedFont>
      <p:font typeface="DM Sans Bold" pitchFamily="2" charset="77"/>
      <p:regular r:id="rId26"/>
      <p:bold r:id="rId27"/>
    </p:embeddedFont>
    <p:embeddedFont>
      <p:font typeface="Fraunces Heavy" pitchFamily="2" charset="77"/>
      <p:regular r:id="rId28"/>
      <p:bold r:id="rId29"/>
    </p:embeddedFont>
    <p:embeddedFont>
      <p:font typeface="Fraunces Semi-Bold" pitchFamily="2" charset="77"/>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51" autoAdjust="0"/>
  </p:normalViewPr>
  <p:slideViewPr>
    <p:cSldViewPr>
      <p:cViewPr varScale="1">
        <p:scale>
          <a:sx n="68" d="100"/>
          <a:sy n="68" d="100"/>
        </p:scale>
        <p:origin x="264" y="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5400000">
            <a:off x="13488025" y="5500630"/>
            <a:ext cx="6179809" cy="3382041"/>
          </a:xfrm>
          <a:custGeom>
            <a:avLst/>
            <a:gdLst/>
            <a:ahLst/>
            <a:cxnLst/>
            <a:rect l="l" t="t" r="r" b="b"/>
            <a:pathLst>
              <a:path w="6179809" h="3382041">
                <a:moveTo>
                  <a:pt x="0" y="0"/>
                </a:moveTo>
                <a:lnTo>
                  <a:pt x="6179809" y="0"/>
                </a:lnTo>
                <a:lnTo>
                  <a:pt x="6179809" y="3382041"/>
                </a:lnTo>
                <a:lnTo>
                  <a:pt x="0" y="3382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5" name="AutoShape 5"/>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6" name="TextBox 6"/>
          <p:cNvSpPr txBox="1"/>
          <p:nvPr/>
        </p:nvSpPr>
        <p:spPr>
          <a:xfrm>
            <a:off x="1993519" y="2875608"/>
            <a:ext cx="13228030" cy="2905125"/>
          </a:xfrm>
          <a:prstGeom prst="rect">
            <a:avLst/>
          </a:prstGeom>
        </p:spPr>
        <p:txBody>
          <a:bodyPr lIns="0" tIns="0" rIns="0" bIns="0" rtlCol="0" anchor="t">
            <a:spAutoFit/>
          </a:bodyPr>
          <a:lstStyle/>
          <a:p>
            <a:pPr algn="l">
              <a:lnSpc>
                <a:spcPts val="7500"/>
              </a:lnSpc>
            </a:pPr>
            <a:r>
              <a:rPr lang="en-US" sz="7500" b="1">
                <a:solidFill>
                  <a:srgbClr val="2D2D2D"/>
                </a:solidFill>
                <a:latin typeface="Fraunces Semi-Bold"/>
                <a:ea typeface="Fraunces Semi-Bold"/>
                <a:cs typeface="Fraunces Semi-Bold"/>
                <a:sym typeface="Fraunces Semi-Bold"/>
              </a:rPr>
              <a:t>Visual Enhancement Technique For Underwater Images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TextBox 7"/>
          <p:cNvSpPr txBox="1"/>
          <p:nvPr/>
        </p:nvSpPr>
        <p:spPr>
          <a:xfrm>
            <a:off x="1993519" y="1286320"/>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Implementation...</a:t>
            </a:r>
          </a:p>
        </p:txBody>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10</a:t>
            </a:r>
          </a:p>
        </p:txBody>
      </p:sp>
      <p:sp>
        <p:nvSpPr>
          <p:cNvPr id="9" name="TextBox 9"/>
          <p:cNvSpPr txBox="1"/>
          <p:nvPr/>
        </p:nvSpPr>
        <p:spPr>
          <a:xfrm>
            <a:off x="2553308" y="2393125"/>
            <a:ext cx="13249280" cy="6256020"/>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a:ea typeface="DM Sans"/>
                <a:cs typeface="DM Sans"/>
                <a:sym typeface="DM Sans"/>
              </a:rPr>
              <a:t>Step 5: In this second level of white balance, the user can select a proper mood or preserve the color tones of the previous photo shot. Particularly, adjust the green color correction in order to enhance color balance even more. </a:t>
            </a:r>
          </a:p>
          <a:p>
            <a:pPr algn="just">
              <a:lnSpc>
                <a:spcPts val="4199"/>
              </a:lnSpc>
            </a:pPr>
            <a:endParaRPr lang="en-US" sz="2799">
              <a:solidFill>
                <a:srgbClr val="2D2D2D"/>
              </a:solidFill>
              <a:latin typeface="DM Sans"/>
              <a:ea typeface="DM Sans"/>
              <a:cs typeface="DM Sans"/>
              <a:sym typeface="DM Sans"/>
            </a:endParaRPr>
          </a:p>
          <a:p>
            <a:pPr marL="604519" lvl="1" indent="-302260" algn="just">
              <a:lnSpc>
                <a:spcPts val="4199"/>
              </a:lnSpc>
              <a:buFont typeface="Arial"/>
              <a:buChar char="•"/>
            </a:pPr>
            <a:r>
              <a:rPr lang="en-US" sz="2799">
                <a:solidFill>
                  <a:srgbClr val="2D2D2D"/>
                </a:solidFill>
                <a:latin typeface="DM Sans"/>
                <a:ea typeface="DM Sans"/>
                <a:cs typeface="DM Sans"/>
                <a:sym typeface="DM Sans"/>
              </a:rPr>
              <a:t>Step 6: Image Reconstruction: The enhanced image is obtained from the merging of the processed IMFs and the residue. </a:t>
            </a:r>
          </a:p>
          <a:p>
            <a:pPr algn="just">
              <a:lnSpc>
                <a:spcPts val="4199"/>
              </a:lnSpc>
            </a:pPr>
            <a:endParaRPr lang="en-US" sz="2799">
              <a:solidFill>
                <a:srgbClr val="2D2D2D"/>
              </a:solidFill>
              <a:latin typeface="DM Sans"/>
              <a:ea typeface="DM Sans"/>
              <a:cs typeface="DM Sans"/>
              <a:sym typeface="DM Sans"/>
            </a:endParaRPr>
          </a:p>
          <a:p>
            <a:pPr marL="604519" lvl="1" indent="-302260" algn="just">
              <a:lnSpc>
                <a:spcPts val="4199"/>
              </a:lnSpc>
              <a:buFont typeface="Arial"/>
              <a:buChar char="•"/>
            </a:pPr>
            <a:r>
              <a:rPr lang="en-US" sz="2799">
                <a:solidFill>
                  <a:srgbClr val="2D2D2D"/>
                </a:solidFill>
                <a:latin typeface="DM Sans"/>
                <a:ea typeface="DM Sans"/>
                <a:cs typeface="DM Sans"/>
                <a:sym typeface="DM Sans"/>
              </a:rPr>
              <a:t>Step 7: Performance Evaluation: Quantitatively evaluate on average the quality of the boosted pictures concerning the initial distorted ones using PSNR, SSIM, and RMSE. Emulation of qualitative assessment on the improved image quality by use of subjective judged by the human eye.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508737" y="2960217"/>
            <a:ext cx="7093667" cy="5089706"/>
          </a:xfrm>
          <a:custGeom>
            <a:avLst/>
            <a:gdLst/>
            <a:ahLst/>
            <a:cxnLst/>
            <a:rect l="l" t="t" r="r" b="b"/>
            <a:pathLst>
              <a:path w="7093667" h="5089706">
                <a:moveTo>
                  <a:pt x="0" y="0"/>
                </a:moveTo>
                <a:lnTo>
                  <a:pt x="7093667" y="0"/>
                </a:lnTo>
                <a:lnTo>
                  <a:pt x="7093667" y="5089706"/>
                </a:lnTo>
                <a:lnTo>
                  <a:pt x="0" y="5089706"/>
                </a:lnTo>
                <a:lnTo>
                  <a:pt x="0" y="0"/>
                </a:lnTo>
                <a:close/>
              </a:path>
            </a:pathLst>
          </a:custGeom>
          <a:blipFill>
            <a:blip r:embed="rId4"/>
            <a:stretch>
              <a:fillRect/>
            </a:stretch>
          </a:blipFill>
        </p:spPr>
      </p:sp>
      <p:sp>
        <p:nvSpPr>
          <p:cNvPr id="8" name="Freeform 8"/>
          <p:cNvSpPr/>
          <p:nvPr/>
        </p:nvSpPr>
        <p:spPr>
          <a:xfrm>
            <a:off x="10120436" y="2960217"/>
            <a:ext cx="7686073" cy="5120695"/>
          </a:xfrm>
          <a:custGeom>
            <a:avLst/>
            <a:gdLst/>
            <a:ahLst/>
            <a:cxnLst/>
            <a:rect l="l" t="t" r="r" b="b"/>
            <a:pathLst>
              <a:path w="7686073" h="5120695">
                <a:moveTo>
                  <a:pt x="0" y="0"/>
                </a:moveTo>
                <a:lnTo>
                  <a:pt x="7686073" y="0"/>
                </a:lnTo>
                <a:lnTo>
                  <a:pt x="7686073" y="5120695"/>
                </a:lnTo>
                <a:lnTo>
                  <a:pt x="0" y="5120695"/>
                </a:lnTo>
                <a:lnTo>
                  <a:pt x="0" y="0"/>
                </a:lnTo>
                <a:close/>
              </a:path>
            </a:pathLst>
          </a:custGeom>
          <a:blipFill>
            <a:blip r:embed="rId5"/>
            <a:stretch>
              <a:fillRect/>
            </a:stretch>
          </a:blipFill>
        </p:spPr>
      </p:sp>
      <p:sp>
        <p:nvSpPr>
          <p:cNvPr id="9" name="TextBox 9"/>
          <p:cNvSpPr txBox="1"/>
          <p:nvPr/>
        </p:nvSpPr>
        <p:spPr>
          <a:xfrm>
            <a:off x="1993519" y="1286320"/>
            <a:ext cx="9838976"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Expected Result</a:t>
            </a:r>
          </a:p>
        </p:txBody>
      </p:sp>
      <p:sp>
        <p:nvSpPr>
          <p:cNvPr id="10" name="TextBox 10"/>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11</a:t>
            </a:r>
          </a:p>
        </p:txBody>
      </p:sp>
      <p:sp>
        <p:nvSpPr>
          <p:cNvPr id="11" name="TextBox 11"/>
          <p:cNvSpPr txBox="1"/>
          <p:nvPr/>
        </p:nvSpPr>
        <p:spPr>
          <a:xfrm>
            <a:off x="3088860" y="8261887"/>
            <a:ext cx="4345721" cy="493395"/>
          </a:xfrm>
          <a:prstGeom prst="rect">
            <a:avLst/>
          </a:prstGeom>
        </p:spPr>
        <p:txBody>
          <a:bodyPr lIns="0" tIns="0" rIns="0" bIns="0" rtlCol="0" anchor="t">
            <a:spAutoFit/>
          </a:bodyPr>
          <a:lstStyle/>
          <a:p>
            <a:pPr algn="just">
              <a:lnSpc>
                <a:spcPts val="4199"/>
              </a:lnSpc>
            </a:pPr>
            <a:r>
              <a:rPr lang="en-US" sz="2799">
                <a:solidFill>
                  <a:srgbClr val="2D2D2D"/>
                </a:solidFill>
                <a:latin typeface="DM Sans"/>
                <a:ea typeface="DM Sans"/>
                <a:cs typeface="DM Sans"/>
                <a:sym typeface="DM Sans"/>
              </a:rPr>
              <a:t>Step 1: Give Input Image</a:t>
            </a:r>
          </a:p>
        </p:txBody>
      </p:sp>
      <p:sp>
        <p:nvSpPr>
          <p:cNvPr id="12" name="TextBox 12"/>
          <p:cNvSpPr txBox="1"/>
          <p:nvPr/>
        </p:nvSpPr>
        <p:spPr>
          <a:xfrm>
            <a:off x="10538162" y="8261887"/>
            <a:ext cx="5997007" cy="1017270"/>
          </a:xfrm>
          <a:prstGeom prst="rect">
            <a:avLst/>
          </a:prstGeom>
        </p:spPr>
        <p:txBody>
          <a:bodyPr lIns="0" tIns="0" rIns="0" bIns="0" rtlCol="0" anchor="t">
            <a:spAutoFit/>
          </a:bodyPr>
          <a:lstStyle/>
          <a:p>
            <a:pPr algn="just">
              <a:lnSpc>
                <a:spcPts val="4199"/>
              </a:lnSpc>
            </a:pPr>
            <a:r>
              <a:rPr lang="en-US" sz="2799">
                <a:solidFill>
                  <a:srgbClr val="2D2D2D"/>
                </a:solidFill>
                <a:latin typeface="DM Sans"/>
                <a:ea typeface="DM Sans"/>
                <a:cs typeface="DM Sans"/>
                <a:sym typeface="DM Sans"/>
              </a:rPr>
              <a:t>Step 2: Apply Gray Scaling for White balancing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993519" y="2960217"/>
            <a:ext cx="7653956" cy="5099175"/>
          </a:xfrm>
          <a:custGeom>
            <a:avLst/>
            <a:gdLst/>
            <a:ahLst/>
            <a:cxnLst/>
            <a:rect l="l" t="t" r="r" b="b"/>
            <a:pathLst>
              <a:path w="7653956" h="5099175">
                <a:moveTo>
                  <a:pt x="0" y="0"/>
                </a:moveTo>
                <a:lnTo>
                  <a:pt x="7653956" y="0"/>
                </a:lnTo>
                <a:lnTo>
                  <a:pt x="7653956" y="5099175"/>
                </a:lnTo>
                <a:lnTo>
                  <a:pt x="0" y="5099175"/>
                </a:lnTo>
                <a:lnTo>
                  <a:pt x="0" y="0"/>
                </a:lnTo>
                <a:close/>
              </a:path>
            </a:pathLst>
          </a:custGeom>
          <a:blipFill>
            <a:blip r:embed="rId4"/>
            <a:stretch>
              <a:fillRect l="-10216" r="-12244"/>
            </a:stretch>
          </a:blipFill>
        </p:spPr>
      </p:sp>
      <p:sp>
        <p:nvSpPr>
          <p:cNvPr id="8" name="Freeform 8"/>
          <p:cNvSpPr/>
          <p:nvPr/>
        </p:nvSpPr>
        <p:spPr>
          <a:xfrm>
            <a:off x="10211340" y="2960217"/>
            <a:ext cx="7710198" cy="5099175"/>
          </a:xfrm>
          <a:custGeom>
            <a:avLst/>
            <a:gdLst/>
            <a:ahLst/>
            <a:cxnLst/>
            <a:rect l="l" t="t" r="r" b="b"/>
            <a:pathLst>
              <a:path w="7710198" h="5099175">
                <a:moveTo>
                  <a:pt x="0" y="0"/>
                </a:moveTo>
                <a:lnTo>
                  <a:pt x="7710198" y="0"/>
                </a:lnTo>
                <a:lnTo>
                  <a:pt x="7710198" y="5099175"/>
                </a:lnTo>
                <a:lnTo>
                  <a:pt x="0" y="5099175"/>
                </a:lnTo>
                <a:lnTo>
                  <a:pt x="0" y="0"/>
                </a:lnTo>
                <a:close/>
              </a:path>
            </a:pathLst>
          </a:custGeom>
          <a:blipFill>
            <a:blip r:embed="rId5"/>
            <a:stretch>
              <a:fillRect/>
            </a:stretch>
          </a:blipFill>
        </p:spPr>
      </p:sp>
      <p:sp>
        <p:nvSpPr>
          <p:cNvPr id="9" name="TextBox 9"/>
          <p:cNvSpPr txBox="1"/>
          <p:nvPr/>
        </p:nvSpPr>
        <p:spPr>
          <a:xfrm>
            <a:off x="1993519" y="1286320"/>
            <a:ext cx="9838976"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Expected Result</a:t>
            </a:r>
          </a:p>
        </p:txBody>
      </p:sp>
      <p:sp>
        <p:nvSpPr>
          <p:cNvPr id="10" name="TextBox 10"/>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12</a:t>
            </a:r>
          </a:p>
        </p:txBody>
      </p:sp>
      <p:sp>
        <p:nvSpPr>
          <p:cNvPr id="11" name="TextBox 11"/>
          <p:cNvSpPr txBox="1"/>
          <p:nvPr/>
        </p:nvSpPr>
        <p:spPr>
          <a:xfrm>
            <a:off x="3088860" y="8261887"/>
            <a:ext cx="4345721" cy="493395"/>
          </a:xfrm>
          <a:prstGeom prst="rect">
            <a:avLst/>
          </a:prstGeom>
        </p:spPr>
        <p:txBody>
          <a:bodyPr lIns="0" tIns="0" rIns="0" bIns="0" rtlCol="0" anchor="t">
            <a:spAutoFit/>
          </a:bodyPr>
          <a:lstStyle/>
          <a:p>
            <a:pPr algn="just">
              <a:lnSpc>
                <a:spcPts val="4199"/>
              </a:lnSpc>
            </a:pPr>
            <a:r>
              <a:rPr lang="en-US" sz="2799">
                <a:solidFill>
                  <a:srgbClr val="2D2D2D"/>
                </a:solidFill>
                <a:latin typeface="DM Sans"/>
                <a:ea typeface="DM Sans"/>
                <a:cs typeface="DM Sans"/>
                <a:sym typeface="DM Sans"/>
              </a:rPr>
              <a:t>Step 3: White Balancing </a:t>
            </a:r>
          </a:p>
        </p:txBody>
      </p:sp>
      <p:sp>
        <p:nvSpPr>
          <p:cNvPr id="12" name="TextBox 12"/>
          <p:cNvSpPr txBox="1"/>
          <p:nvPr/>
        </p:nvSpPr>
        <p:spPr>
          <a:xfrm>
            <a:off x="11067935" y="8261887"/>
            <a:ext cx="5997007" cy="493395"/>
          </a:xfrm>
          <a:prstGeom prst="rect">
            <a:avLst/>
          </a:prstGeom>
        </p:spPr>
        <p:txBody>
          <a:bodyPr lIns="0" tIns="0" rIns="0" bIns="0" rtlCol="0" anchor="t">
            <a:spAutoFit/>
          </a:bodyPr>
          <a:lstStyle/>
          <a:p>
            <a:pPr algn="just">
              <a:lnSpc>
                <a:spcPts val="4199"/>
              </a:lnSpc>
            </a:pPr>
            <a:r>
              <a:rPr lang="en-US" sz="2799">
                <a:solidFill>
                  <a:srgbClr val="2D2D2D"/>
                </a:solidFill>
                <a:latin typeface="DM Sans"/>
                <a:ea typeface="DM Sans"/>
                <a:cs typeface="DM Sans"/>
                <a:sym typeface="DM Sans"/>
              </a:rPr>
              <a:t>Step 4: Image after BEMD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993519" y="2960217"/>
            <a:ext cx="7653956" cy="5099175"/>
          </a:xfrm>
          <a:custGeom>
            <a:avLst/>
            <a:gdLst/>
            <a:ahLst/>
            <a:cxnLst/>
            <a:rect l="l" t="t" r="r" b="b"/>
            <a:pathLst>
              <a:path w="7653956" h="5099175">
                <a:moveTo>
                  <a:pt x="0" y="0"/>
                </a:moveTo>
                <a:lnTo>
                  <a:pt x="7653956" y="0"/>
                </a:lnTo>
                <a:lnTo>
                  <a:pt x="7653956" y="5099175"/>
                </a:lnTo>
                <a:lnTo>
                  <a:pt x="0" y="5099175"/>
                </a:lnTo>
                <a:lnTo>
                  <a:pt x="0" y="0"/>
                </a:lnTo>
                <a:close/>
              </a:path>
            </a:pathLst>
          </a:custGeom>
          <a:blipFill>
            <a:blip r:embed="rId4"/>
            <a:stretch>
              <a:fillRect l="-10216" r="-12244"/>
            </a:stretch>
          </a:blipFill>
        </p:spPr>
      </p:sp>
      <p:sp>
        <p:nvSpPr>
          <p:cNvPr id="8" name="Freeform 8"/>
          <p:cNvSpPr/>
          <p:nvPr/>
        </p:nvSpPr>
        <p:spPr>
          <a:xfrm>
            <a:off x="10211340" y="2960217"/>
            <a:ext cx="7710198" cy="5099175"/>
          </a:xfrm>
          <a:custGeom>
            <a:avLst/>
            <a:gdLst/>
            <a:ahLst/>
            <a:cxnLst/>
            <a:rect l="l" t="t" r="r" b="b"/>
            <a:pathLst>
              <a:path w="7710198" h="5099175">
                <a:moveTo>
                  <a:pt x="0" y="0"/>
                </a:moveTo>
                <a:lnTo>
                  <a:pt x="7710198" y="0"/>
                </a:lnTo>
                <a:lnTo>
                  <a:pt x="7710198" y="5099175"/>
                </a:lnTo>
                <a:lnTo>
                  <a:pt x="0" y="5099175"/>
                </a:lnTo>
                <a:lnTo>
                  <a:pt x="0" y="0"/>
                </a:lnTo>
                <a:close/>
              </a:path>
            </a:pathLst>
          </a:custGeom>
          <a:blipFill>
            <a:blip r:embed="rId5"/>
            <a:stretch>
              <a:fillRect/>
            </a:stretch>
          </a:blipFill>
        </p:spPr>
      </p:sp>
      <p:sp>
        <p:nvSpPr>
          <p:cNvPr id="9" name="TextBox 9"/>
          <p:cNvSpPr txBox="1"/>
          <p:nvPr/>
        </p:nvSpPr>
        <p:spPr>
          <a:xfrm>
            <a:off x="1993519" y="1286320"/>
            <a:ext cx="9838976"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Expected Result</a:t>
            </a:r>
          </a:p>
        </p:txBody>
      </p:sp>
      <p:sp>
        <p:nvSpPr>
          <p:cNvPr id="10" name="TextBox 10"/>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13</a:t>
            </a:r>
          </a:p>
        </p:txBody>
      </p:sp>
      <p:sp>
        <p:nvSpPr>
          <p:cNvPr id="11" name="TextBox 11"/>
          <p:cNvSpPr txBox="1"/>
          <p:nvPr/>
        </p:nvSpPr>
        <p:spPr>
          <a:xfrm>
            <a:off x="3088860" y="8261887"/>
            <a:ext cx="4345721" cy="493395"/>
          </a:xfrm>
          <a:prstGeom prst="rect">
            <a:avLst/>
          </a:prstGeom>
        </p:spPr>
        <p:txBody>
          <a:bodyPr lIns="0" tIns="0" rIns="0" bIns="0" rtlCol="0" anchor="t">
            <a:spAutoFit/>
          </a:bodyPr>
          <a:lstStyle/>
          <a:p>
            <a:pPr algn="just">
              <a:lnSpc>
                <a:spcPts val="4199"/>
              </a:lnSpc>
            </a:pPr>
            <a:r>
              <a:rPr lang="en-US" sz="2799">
                <a:solidFill>
                  <a:srgbClr val="2D2D2D"/>
                </a:solidFill>
                <a:latin typeface="DM Sans"/>
                <a:ea typeface="DM Sans"/>
                <a:cs typeface="DM Sans"/>
                <a:sym typeface="DM Sans"/>
              </a:rPr>
              <a:t>Step 3: White Balancing </a:t>
            </a:r>
          </a:p>
        </p:txBody>
      </p:sp>
      <p:sp>
        <p:nvSpPr>
          <p:cNvPr id="12" name="TextBox 12"/>
          <p:cNvSpPr txBox="1"/>
          <p:nvPr/>
        </p:nvSpPr>
        <p:spPr>
          <a:xfrm>
            <a:off x="11067935" y="8261887"/>
            <a:ext cx="5997007" cy="493395"/>
          </a:xfrm>
          <a:prstGeom prst="rect">
            <a:avLst/>
          </a:prstGeom>
        </p:spPr>
        <p:txBody>
          <a:bodyPr lIns="0" tIns="0" rIns="0" bIns="0" rtlCol="0" anchor="t">
            <a:spAutoFit/>
          </a:bodyPr>
          <a:lstStyle/>
          <a:p>
            <a:pPr algn="just">
              <a:lnSpc>
                <a:spcPts val="4199"/>
              </a:lnSpc>
            </a:pPr>
            <a:r>
              <a:rPr lang="en-US" sz="2799">
                <a:solidFill>
                  <a:srgbClr val="2D2D2D"/>
                </a:solidFill>
                <a:latin typeface="DM Sans"/>
                <a:ea typeface="DM Sans"/>
                <a:cs typeface="DM Sans"/>
                <a:sym typeface="DM Sans"/>
              </a:rPr>
              <a:t>Step 4: Image after applying BEMD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TextBox 7"/>
          <p:cNvSpPr txBox="1"/>
          <p:nvPr/>
        </p:nvSpPr>
        <p:spPr>
          <a:xfrm>
            <a:off x="1993519" y="1286320"/>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Implementation</a:t>
            </a:r>
          </a:p>
        </p:txBody>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14</a:t>
            </a:r>
          </a:p>
        </p:txBody>
      </p:sp>
      <p:sp>
        <p:nvSpPr>
          <p:cNvPr id="9" name="TextBox 9"/>
          <p:cNvSpPr txBox="1"/>
          <p:nvPr/>
        </p:nvSpPr>
        <p:spPr>
          <a:xfrm>
            <a:off x="2553308" y="2393125"/>
            <a:ext cx="13249280" cy="5732145"/>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a:ea typeface="DM Sans"/>
                <a:cs typeface="DM Sans"/>
                <a:sym typeface="DM Sans"/>
              </a:rPr>
              <a:t>Bidirectional Empirical Mode Decomposition (BEMD) is an improved image decomposition technique optimized for application in nonlinear and nonstationary data forms.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It analyzes an image into Intrinsic Mode Functions (IMFs) and residues which denote different frequencies.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BEMD is used in the method of the enhanced underwater image by separate manipulation of high and low-frequency details facilitating correction of scattering and blurring effects.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This bidirectional characteristic of the decomposition makes it possible to capture variations realistically, along the horizontal as well as the vertical feature planes characteristic of underwater images.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TextBox 7"/>
          <p:cNvSpPr txBox="1"/>
          <p:nvPr/>
        </p:nvSpPr>
        <p:spPr>
          <a:xfrm>
            <a:off x="1993519" y="1286320"/>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Challenges</a:t>
            </a:r>
          </a:p>
        </p:txBody>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15</a:t>
            </a:r>
          </a:p>
        </p:txBody>
      </p:sp>
      <p:sp>
        <p:nvSpPr>
          <p:cNvPr id="9" name="TextBox 9"/>
          <p:cNvSpPr txBox="1"/>
          <p:nvPr/>
        </p:nvSpPr>
        <p:spPr>
          <a:xfrm>
            <a:off x="2553308" y="2393125"/>
            <a:ext cx="13249280" cy="5732145"/>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a:ea typeface="DM Sans"/>
                <a:cs typeface="DM Sans"/>
                <a:sym typeface="DM Sans"/>
              </a:rPr>
              <a:t>Computational Complexity: BEMD consumes a lot of computational time particularly when handling large images.</a:t>
            </a:r>
          </a:p>
          <a:p>
            <a:pPr algn="just">
              <a:lnSpc>
                <a:spcPts val="4199"/>
              </a:lnSpc>
            </a:pPr>
            <a:endParaRPr lang="en-US" sz="2799">
              <a:solidFill>
                <a:srgbClr val="2D2D2D"/>
              </a:solidFill>
              <a:latin typeface="DM Sans"/>
              <a:ea typeface="DM Sans"/>
              <a:cs typeface="DM Sans"/>
              <a:sym typeface="DM Sans"/>
            </a:endParaRPr>
          </a:p>
          <a:p>
            <a:pPr marL="604519" lvl="1" indent="-302260" algn="just">
              <a:lnSpc>
                <a:spcPts val="4199"/>
              </a:lnSpc>
              <a:buFont typeface="Arial"/>
              <a:buChar char="•"/>
            </a:pPr>
            <a:r>
              <a:rPr lang="en-US" sz="2799">
                <a:solidFill>
                  <a:srgbClr val="2D2D2D"/>
                </a:solidFill>
                <a:latin typeface="DM Sans"/>
                <a:ea typeface="DM Sans"/>
                <a:cs typeface="DM Sans"/>
                <a:sym typeface="DM Sans"/>
              </a:rPr>
              <a:t>Mode Mixing: A combination of different frequencies may be wrong, hampering image details.</a:t>
            </a:r>
          </a:p>
          <a:p>
            <a:pPr algn="just">
              <a:lnSpc>
                <a:spcPts val="4199"/>
              </a:lnSpc>
            </a:pPr>
            <a:endParaRPr lang="en-US" sz="2799">
              <a:solidFill>
                <a:srgbClr val="2D2D2D"/>
              </a:solidFill>
              <a:latin typeface="DM Sans"/>
              <a:ea typeface="DM Sans"/>
              <a:cs typeface="DM Sans"/>
              <a:sym typeface="DM Sans"/>
            </a:endParaRPr>
          </a:p>
          <a:p>
            <a:pPr marL="604519" lvl="1" indent="-302260" algn="just">
              <a:lnSpc>
                <a:spcPts val="4199"/>
              </a:lnSpc>
              <a:buFont typeface="Arial"/>
              <a:buChar char="•"/>
            </a:pPr>
            <a:r>
              <a:rPr lang="en-US" sz="2799">
                <a:solidFill>
                  <a:srgbClr val="2D2D2D"/>
                </a:solidFill>
                <a:latin typeface="DM Sans"/>
                <a:ea typeface="DM Sans"/>
                <a:cs typeface="DM Sans"/>
                <a:sym typeface="DM Sans"/>
              </a:rPr>
              <a:t>Handling Large-Scale Data: Large images burden memory and computational power because of their detailed data.</a:t>
            </a:r>
          </a:p>
          <a:p>
            <a:pPr algn="just">
              <a:lnSpc>
                <a:spcPts val="4199"/>
              </a:lnSpc>
            </a:pPr>
            <a:endParaRPr lang="en-US" sz="2799">
              <a:solidFill>
                <a:srgbClr val="2D2D2D"/>
              </a:solidFill>
              <a:latin typeface="DM Sans"/>
              <a:ea typeface="DM Sans"/>
              <a:cs typeface="DM Sans"/>
              <a:sym typeface="DM Sans"/>
            </a:endParaRPr>
          </a:p>
          <a:p>
            <a:pPr marL="604519" lvl="1" indent="-302260" algn="just">
              <a:lnSpc>
                <a:spcPts val="4199"/>
              </a:lnSpc>
              <a:buFont typeface="Arial"/>
              <a:buChar char="•"/>
            </a:pPr>
            <a:r>
              <a:rPr lang="en-US" sz="2799">
                <a:solidFill>
                  <a:srgbClr val="2D2D2D"/>
                </a:solidFill>
                <a:latin typeface="DM Sans"/>
                <a:ea typeface="DM Sans"/>
                <a:cs typeface="DM Sans"/>
                <a:sym typeface="DM Sans"/>
              </a:rPr>
              <a:t>Parameter Sensitivity: When the parameters are set wrongly; it implies to say that the decomposition and enhancement will also be very low.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TextBox 7"/>
          <p:cNvSpPr txBox="1"/>
          <p:nvPr/>
        </p:nvSpPr>
        <p:spPr>
          <a:xfrm>
            <a:off x="1993519" y="1314895"/>
            <a:ext cx="10441473" cy="669925"/>
          </a:xfrm>
          <a:prstGeom prst="rect">
            <a:avLst/>
          </a:prstGeom>
        </p:spPr>
        <p:txBody>
          <a:bodyPr lIns="0" tIns="0" rIns="0" bIns="0" rtlCol="0" anchor="t">
            <a:spAutoFit/>
          </a:bodyPr>
          <a:lstStyle/>
          <a:p>
            <a:pPr algn="l">
              <a:lnSpc>
                <a:spcPts val="5599"/>
              </a:lnSpc>
            </a:pPr>
            <a:r>
              <a:rPr lang="en-US" sz="3999" b="1">
                <a:solidFill>
                  <a:srgbClr val="2D2D2D"/>
                </a:solidFill>
                <a:latin typeface="Fraunces Heavy"/>
                <a:ea typeface="Fraunces Heavy"/>
                <a:cs typeface="Fraunces Heavy"/>
                <a:sym typeface="Fraunces Heavy"/>
              </a:rPr>
              <a:t>Applications </a:t>
            </a:r>
          </a:p>
        </p:txBody>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15</a:t>
            </a:r>
          </a:p>
        </p:txBody>
      </p:sp>
      <p:sp>
        <p:nvSpPr>
          <p:cNvPr id="9" name="TextBox 9"/>
          <p:cNvSpPr txBox="1"/>
          <p:nvPr/>
        </p:nvSpPr>
        <p:spPr>
          <a:xfrm>
            <a:off x="2519360" y="2066659"/>
            <a:ext cx="13249280" cy="3636645"/>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a:ea typeface="DM Sans"/>
                <a:cs typeface="DM Sans"/>
                <a:sym typeface="DM Sans"/>
              </a:rPr>
              <a:t>Marine Exploration: Improves marine-related images for observing marine organisms and their environment.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Military Surveillance: Enhances image resolution for surveillance in water, and warfare strategies.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Environmental Monitoring: For surveillance and observation of the extension of pollution and alterations of aquatic habitats, it dramatically boosts the images.</a:t>
            </a:r>
          </a:p>
        </p:txBody>
      </p:sp>
      <p:sp>
        <p:nvSpPr>
          <p:cNvPr id="10" name="TextBox 10"/>
          <p:cNvSpPr txBox="1"/>
          <p:nvPr/>
        </p:nvSpPr>
        <p:spPr>
          <a:xfrm>
            <a:off x="1993519" y="5789029"/>
            <a:ext cx="3610094"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DM Sans Bold"/>
                <a:ea typeface="DM Sans Bold"/>
                <a:cs typeface="DM Sans Bold"/>
                <a:sym typeface="DM Sans Bold"/>
              </a:rPr>
              <a:t> Future Scopre</a:t>
            </a:r>
          </a:p>
        </p:txBody>
      </p:sp>
      <p:sp>
        <p:nvSpPr>
          <p:cNvPr id="11" name="TextBox 11"/>
          <p:cNvSpPr txBox="1"/>
          <p:nvPr/>
        </p:nvSpPr>
        <p:spPr>
          <a:xfrm>
            <a:off x="2575249" y="6659880"/>
            <a:ext cx="13249280" cy="3112770"/>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a:ea typeface="DM Sans"/>
                <a:cs typeface="DM Sans"/>
                <a:sym typeface="DM Sans"/>
              </a:rPr>
              <a:t>Real-Time Video Processing: Using BEMD in real-time underwater video data for changing scene improvement.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Noise and Blur Reduction: Combined analysis of BEMD with other methods to gain additional degrees of suppressing underwater noise and blurring.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Machine Learning Integration: Integrating AI to extend BEMD parameters by increasing desirable image enhancement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TextBox 7"/>
          <p:cNvSpPr txBox="1"/>
          <p:nvPr/>
        </p:nvSpPr>
        <p:spPr>
          <a:xfrm>
            <a:off x="1993519" y="1286320"/>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Conlusion</a:t>
            </a:r>
          </a:p>
        </p:txBody>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16</a:t>
            </a:r>
          </a:p>
        </p:txBody>
      </p:sp>
      <p:sp>
        <p:nvSpPr>
          <p:cNvPr id="9" name="TextBox 9"/>
          <p:cNvSpPr txBox="1"/>
          <p:nvPr/>
        </p:nvSpPr>
        <p:spPr>
          <a:xfrm>
            <a:off x="2553308" y="2393125"/>
            <a:ext cx="13249280" cy="4684395"/>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a:ea typeface="DM Sans"/>
                <a:cs typeface="DM Sans"/>
                <a:sym typeface="DM Sans"/>
              </a:rPr>
              <a:t>In the field of image processing, there are several novel techniques are proposed to enhance the visual quality of underwater images.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Existing techniques improve the deep water images to a large extent. However, all these methods suffer from some poor-quality metrics. A good quality image will have high PSNR and low MSE.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Based on these characteristics the proposed method and the conventional method are compared.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The results show that among both techniques, White Balanced BEMD gives the better enhancement of quality parameters for underwater images.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TextBox 4"/>
          <p:cNvSpPr txBox="1"/>
          <p:nvPr/>
        </p:nvSpPr>
        <p:spPr>
          <a:xfrm>
            <a:off x="1487065" y="1241691"/>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References</a:t>
            </a:r>
          </a:p>
        </p:txBody>
      </p:sp>
      <p:sp>
        <p:nvSpPr>
          <p:cNvPr id="5" name="TextBox 5"/>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17</a:t>
            </a:r>
          </a:p>
        </p:txBody>
      </p:sp>
      <p:sp>
        <p:nvSpPr>
          <p:cNvPr id="6" name="TextBox 6"/>
          <p:cNvSpPr txBox="1"/>
          <p:nvPr/>
        </p:nvSpPr>
        <p:spPr>
          <a:xfrm>
            <a:off x="2244984" y="2300871"/>
            <a:ext cx="14982778" cy="7303770"/>
          </a:xfrm>
          <a:prstGeom prst="rect">
            <a:avLst/>
          </a:prstGeom>
        </p:spPr>
        <p:txBody>
          <a:bodyPr lIns="0" tIns="0" rIns="0" bIns="0" rtlCol="0" anchor="t">
            <a:spAutoFit/>
          </a:bodyPr>
          <a:lstStyle/>
          <a:p>
            <a:pPr algn="just">
              <a:lnSpc>
                <a:spcPts val="4199"/>
              </a:lnSpc>
            </a:pPr>
            <a:r>
              <a:rPr lang="en-US" sz="2799">
                <a:solidFill>
                  <a:srgbClr val="2D2D2D"/>
                </a:solidFill>
                <a:latin typeface="DM Sans"/>
                <a:ea typeface="DM Sans"/>
                <a:cs typeface="DM Sans"/>
                <a:sym typeface="DM Sans"/>
              </a:rPr>
              <a:t>[1] Padmavathi, G., et al. "Comparison of filters used for underwater image preprocessing." International Journal of Computer Science and Network Security10.1 (2010): 58-65. </a:t>
            </a:r>
          </a:p>
          <a:p>
            <a:pPr algn="just">
              <a:lnSpc>
                <a:spcPts val="4199"/>
              </a:lnSpc>
            </a:pPr>
            <a:r>
              <a:rPr lang="en-US" sz="2799">
                <a:solidFill>
                  <a:srgbClr val="2D2D2D"/>
                </a:solidFill>
                <a:latin typeface="DM Sans"/>
                <a:ea typeface="DM Sans"/>
                <a:cs typeface="DM Sans"/>
                <a:sym typeface="DM Sans"/>
              </a:rPr>
              <a:t>[2] Balvant Singh, Ravi Shankar Mishra, Puran Gour, “Analysis of contrast enhancement techniques for underwater image” International Journal - of computer technology and Electronics Engineering (IJCTEE) Volume 1, issue 2, pp: 190-195 </a:t>
            </a:r>
          </a:p>
          <a:p>
            <a:pPr algn="just">
              <a:lnSpc>
                <a:spcPts val="4199"/>
              </a:lnSpc>
            </a:pPr>
            <a:r>
              <a:rPr lang="en-US" sz="2799">
                <a:solidFill>
                  <a:srgbClr val="2D2D2D"/>
                </a:solidFill>
                <a:latin typeface="DM Sans"/>
                <a:ea typeface="DM Sans"/>
                <a:cs typeface="DM Sans"/>
                <a:sym typeface="DM Sans"/>
              </a:rPr>
              <a:t>[3] Ritu Singh, Dr. Mantosh Biswas, “Adaptive histogram equalization based fusion Technique for hazy underwater image enhancement” IEEE International Conference on computational intelligence and Computing Research, 2016, pp: 1-5 </a:t>
            </a:r>
          </a:p>
          <a:p>
            <a:pPr algn="just">
              <a:lnSpc>
                <a:spcPts val="4199"/>
              </a:lnSpc>
            </a:pPr>
            <a:r>
              <a:rPr lang="en-US" sz="2799">
                <a:solidFill>
                  <a:srgbClr val="2D2D2D"/>
                </a:solidFill>
                <a:latin typeface="DM Sans"/>
                <a:ea typeface="DM Sans"/>
                <a:cs typeface="DM Sans"/>
                <a:sym typeface="DM Sans"/>
              </a:rPr>
              <a:t>[4] Sonam Bharal, “Review of underwater image enhancement techniques”, International Research Journal of Engineering and Technology (IRJET), and Volume: 02 Issue: 03, June 2015, pp: 340-344. </a:t>
            </a:r>
          </a:p>
          <a:p>
            <a:pPr algn="just">
              <a:lnSpc>
                <a:spcPts val="4199"/>
              </a:lnSpc>
            </a:pPr>
            <a:r>
              <a:rPr lang="en-US" sz="2799">
                <a:solidFill>
                  <a:srgbClr val="2D2D2D"/>
                </a:solidFill>
                <a:latin typeface="DM Sans"/>
                <a:ea typeface="DM Sans"/>
                <a:cs typeface="DM Sans"/>
                <a:sym typeface="DM Sans"/>
              </a:rPr>
              <a:t>[5] Sudhansu Mallik, Salman S. Khan, Umesh C. Pati, “Visual Enhancement of Underwater Image by White-Balanced EMD”, 8th International Conference on Computing, Communication and Networking Technologies (ICCCNT) -2017, pp: 1-6. </a:t>
            </a:r>
          </a:p>
        </p:txBody>
      </p:sp>
      <p:sp>
        <p:nvSpPr>
          <p:cNvPr id="7" name="Freeform 7"/>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AutoShape 8"/>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9" name="AutoShape 9"/>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4" name="AutoShape 4"/>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5" name="TextBox 5"/>
          <p:cNvSpPr txBox="1"/>
          <p:nvPr/>
        </p:nvSpPr>
        <p:spPr>
          <a:xfrm>
            <a:off x="2596015" y="3548044"/>
            <a:ext cx="8028708" cy="2557050"/>
          </a:xfrm>
          <a:prstGeom prst="rect">
            <a:avLst/>
          </a:prstGeom>
        </p:spPr>
        <p:txBody>
          <a:bodyPr lIns="0" tIns="0" rIns="0" bIns="0" rtlCol="0" anchor="t">
            <a:spAutoFit/>
          </a:bodyPr>
          <a:lstStyle/>
          <a:p>
            <a:pPr algn="l">
              <a:lnSpc>
                <a:spcPts val="9893"/>
              </a:lnSpc>
            </a:pPr>
            <a:r>
              <a:rPr lang="en-US" sz="9893" b="1">
                <a:solidFill>
                  <a:srgbClr val="2D2D2D"/>
                </a:solidFill>
                <a:latin typeface="Fraunces Semi-Bold"/>
                <a:ea typeface="Fraunces Semi-Bold"/>
                <a:cs typeface="Fraunces Semi-Bold"/>
                <a:sym typeface="Fraunces Semi-Bold"/>
              </a:rPr>
              <a:t>Thank you</a:t>
            </a:r>
          </a:p>
          <a:p>
            <a:pPr algn="l">
              <a:lnSpc>
                <a:spcPts val="9893"/>
              </a:lnSpc>
            </a:pPr>
            <a:r>
              <a:rPr lang="en-US" sz="9893" b="1">
                <a:solidFill>
                  <a:srgbClr val="2D2D2D"/>
                </a:solidFill>
                <a:latin typeface="Fraunces Semi-Bold"/>
                <a:ea typeface="Fraunces Semi-Bold"/>
                <a:cs typeface="Fraunces Semi-Bold"/>
                <a:sym typeface="Fraunces Semi-Bold"/>
              </a:rPr>
              <a:t>for listening</a:t>
            </a:r>
          </a:p>
        </p:txBody>
      </p:sp>
      <p:sp>
        <p:nvSpPr>
          <p:cNvPr id="6" name="Freeform 6"/>
          <p:cNvSpPr/>
          <p:nvPr/>
        </p:nvSpPr>
        <p:spPr>
          <a:xfrm rot="5400000">
            <a:off x="13507075" y="5505392"/>
            <a:ext cx="6179809" cy="3382041"/>
          </a:xfrm>
          <a:custGeom>
            <a:avLst/>
            <a:gdLst/>
            <a:ahLst/>
            <a:cxnLst/>
            <a:rect l="l" t="t" r="r" b="b"/>
            <a:pathLst>
              <a:path w="6179809" h="3382041">
                <a:moveTo>
                  <a:pt x="0" y="0"/>
                </a:moveTo>
                <a:lnTo>
                  <a:pt x="6179809" y="0"/>
                </a:lnTo>
                <a:lnTo>
                  <a:pt x="6179809" y="3382041"/>
                </a:lnTo>
                <a:lnTo>
                  <a:pt x="0" y="3382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V="1">
            <a:off x="12686811" y="8118609"/>
            <a:ext cx="2216016" cy="2216016"/>
          </a:xfrm>
          <a:custGeom>
            <a:avLst/>
            <a:gdLst/>
            <a:ahLst/>
            <a:cxnLst/>
            <a:rect l="l" t="t" r="r" b="b"/>
            <a:pathLst>
              <a:path w="2216016" h="2216016">
                <a:moveTo>
                  <a:pt x="0" y="2216016"/>
                </a:moveTo>
                <a:lnTo>
                  <a:pt x="2216016" y="2216016"/>
                </a:lnTo>
                <a:lnTo>
                  <a:pt x="2216016" y="0"/>
                </a:lnTo>
                <a:lnTo>
                  <a:pt x="0" y="0"/>
                </a:lnTo>
                <a:lnTo>
                  <a:pt x="0" y="221601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7" name="AutoShape 7"/>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8" name="Freeform 8"/>
          <p:cNvSpPr/>
          <p:nvPr/>
        </p:nvSpPr>
        <p:spPr>
          <a:xfrm rot="-10800000">
            <a:off x="14902827" y="2981483"/>
            <a:ext cx="4512899" cy="4488283"/>
          </a:xfrm>
          <a:custGeom>
            <a:avLst/>
            <a:gdLst/>
            <a:ahLst/>
            <a:cxnLst/>
            <a:rect l="l" t="t" r="r" b="b"/>
            <a:pathLst>
              <a:path w="4512899" h="4488283">
                <a:moveTo>
                  <a:pt x="0" y="0"/>
                </a:moveTo>
                <a:lnTo>
                  <a:pt x="4512899" y="0"/>
                </a:lnTo>
                <a:lnTo>
                  <a:pt x="4512899" y="4488283"/>
                </a:lnTo>
                <a:lnTo>
                  <a:pt x="0" y="44882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993519" y="1286320"/>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AGENDA</a:t>
            </a:r>
          </a:p>
        </p:txBody>
      </p:sp>
      <p:sp>
        <p:nvSpPr>
          <p:cNvPr id="10" name="TextBox 10"/>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2</a:t>
            </a:r>
          </a:p>
        </p:txBody>
      </p:sp>
      <p:sp>
        <p:nvSpPr>
          <p:cNvPr id="11" name="TextBox 11"/>
          <p:cNvSpPr txBox="1"/>
          <p:nvPr/>
        </p:nvSpPr>
        <p:spPr>
          <a:xfrm>
            <a:off x="1993519" y="2569845"/>
            <a:ext cx="7599164" cy="6356985"/>
          </a:xfrm>
          <a:prstGeom prst="rect">
            <a:avLst/>
          </a:prstGeom>
        </p:spPr>
        <p:txBody>
          <a:bodyPr lIns="0" tIns="0" rIns="0" bIns="0" rtlCol="0" anchor="t">
            <a:spAutoFit/>
          </a:bodyPr>
          <a:lstStyle/>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Introduction</a:t>
            </a:r>
          </a:p>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Problem Statement</a:t>
            </a:r>
          </a:p>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Literature Review</a:t>
            </a:r>
          </a:p>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Methodology &amp; Block Diagram</a:t>
            </a:r>
          </a:p>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Implementation</a:t>
            </a:r>
          </a:p>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Experimental Results</a:t>
            </a:r>
          </a:p>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Challenges</a:t>
            </a:r>
          </a:p>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Applications and Future Scope</a:t>
            </a:r>
          </a:p>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Conclusion</a:t>
            </a:r>
          </a:p>
          <a:p>
            <a:pPr marL="777240" lvl="1" indent="-388620" algn="l">
              <a:lnSpc>
                <a:spcPts val="5040"/>
              </a:lnSpc>
              <a:buFont typeface="Arial"/>
              <a:buChar char="•"/>
            </a:pPr>
            <a:r>
              <a:rPr lang="en-US" sz="3600" b="1">
                <a:solidFill>
                  <a:srgbClr val="000000"/>
                </a:solidFill>
                <a:latin typeface="DM Sans Bold"/>
                <a:ea typeface="DM Sans Bold"/>
                <a:cs typeface="DM Sans Bold"/>
                <a:sym typeface="DM Sans Bold"/>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5488158" y="1542227"/>
            <a:ext cx="3789522" cy="3803353"/>
          </a:xfrm>
          <a:custGeom>
            <a:avLst/>
            <a:gdLst/>
            <a:ahLst/>
            <a:cxnLst/>
            <a:rect l="l" t="t" r="r" b="b"/>
            <a:pathLst>
              <a:path w="3789522" h="3803353">
                <a:moveTo>
                  <a:pt x="0" y="0"/>
                </a:moveTo>
                <a:lnTo>
                  <a:pt x="3789523" y="0"/>
                </a:lnTo>
                <a:lnTo>
                  <a:pt x="3789523" y="3803353"/>
                </a:lnTo>
                <a:lnTo>
                  <a:pt x="0" y="3803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3</a:t>
            </a:r>
          </a:p>
        </p:txBody>
      </p:sp>
      <p:sp>
        <p:nvSpPr>
          <p:cNvPr id="9" name="TextBox 9"/>
          <p:cNvSpPr txBox="1"/>
          <p:nvPr/>
        </p:nvSpPr>
        <p:spPr>
          <a:xfrm>
            <a:off x="1774054" y="1446977"/>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Introduction</a:t>
            </a:r>
          </a:p>
        </p:txBody>
      </p:sp>
      <p:sp>
        <p:nvSpPr>
          <p:cNvPr id="10" name="TextBox 10"/>
          <p:cNvSpPr txBox="1"/>
          <p:nvPr/>
        </p:nvSpPr>
        <p:spPr>
          <a:xfrm>
            <a:off x="1774054" y="2734757"/>
            <a:ext cx="13714104" cy="54343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DM Sans"/>
                <a:ea typeface="DM Sans"/>
                <a:cs typeface="DM Sans"/>
                <a:sym typeface="DM Sans"/>
              </a:rPr>
              <a:t>The underwater environment poses unique challenges due to the physical properties of water.</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Light attenuation causes a loss of colors, with red, orange, and yellow wavelengths being absorbed quickly, leading to a blue-green color cast.</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Scattering occurs due to particles in water, causing images to lose sharpness and clarity.</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Image enhancement of underwater images is important in cases where the image is to be used in marine biology, underwater exploration, or underwater photography.</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Improvement of the imagery contrast and sharpness is critical for visualization of the scene, further analysis and making decision in underwater conditions.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TextBox 7"/>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4</a:t>
            </a:r>
          </a:p>
        </p:txBody>
      </p:sp>
      <p:sp>
        <p:nvSpPr>
          <p:cNvPr id="8" name="TextBox 8"/>
          <p:cNvSpPr txBox="1"/>
          <p:nvPr/>
        </p:nvSpPr>
        <p:spPr>
          <a:xfrm>
            <a:off x="1774054" y="1446977"/>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Problem Statement</a:t>
            </a:r>
          </a:p>
        </p:txBody>
      </p:sp>
      <p:sp>
        <p:nvSpPr>
          <p:cNvPr id="9" name="TextBox 9"/>
          <p:cNvSpPr txBox="1"/>
          <p:nvPr/>
        </p:nvSpPr>
        <p:spPr>
          <a:xfrm>
            <a:off x="1774054" y="2734757"/>
            <a:ext cx="13714104" cy="44437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DM Sans"/>
                <a:ea typeface="DM Sans"/>
                <a:cs typeface="DM Sans"/>
                <a:sym typeface="DM Sans"/>
              </a:rPr>
              <a:t>Underwater photographs are usually dark and have poor contrast, mainly due to inadequate illumination.</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Blue and green saturation is enhanced making the pictorial scene look artificial.</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Floating particles interfere with the light and result in poor image resolution.</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Improve the quality of underwater images using MATLAB with the help of Bidimensional Empirical Mode Decomposition (BEMD).</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The objective is to enhance image sharpening, contrast, and color to natural components of the images and make images more interpretative in underwater contexts.</a:t>
            </a:r>
          </a:p>
        </p:txBody>
      </p:sp>
      <p:sp>
        <p:nvSpPr>
          <p:cNvPr id="10" name="Freeform 10"/>
          <p:cNvSpPr/>
          <p:nvPr/>
        </p:nvSpPr>
        <p:spPr>
          <a:xfrm flipV="1">
            <a:off x="16119754" y="1028700"/>
            <a:ext cx="2216016" cy="2216016"/>
          </a:xfrm>
          <a:custGeom>
            <a:avLst/>
            <a:gdLst/>
            <a:ahLst/>
            <a:cxnLst/>
            <a:rect l="l" t="t" r="r" b="b"/>
            <a:pathLst>
              <a:path w="2216016" h="2216016">
                <a:moveTo>
                  <a:pt x="0" y="2216016"/>
                </a:moveTo>
                <a:lnTo>
                  <a:pt x="2216016" y="2216016"/>
                </a:lnTo>
                <a:lnTo>
                  <a:pt x="2216016" y="0"/>
                </a:lnTo>
                <a:lnTo>
                  <a:pt x="0" y="0"/>
                </a:lnTo>
                <a:lnTo>
                  <a:pt x="0" y="2216016"/>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5488158" y="1542227"/>
            <a:ext cx="3789522" cy="3803353"/>
          </a:xfrm>
          <a:custGeom>
            <a:avLst/>
            <a:gdLst/>
            <a:ahLst/>
            <a:cxnLst/>
            <a:rect l="l" t="t" r="r" b="b"/>
            <a:pathLst>
              <a:path w="3789522" h="3803353">
                <a:moveTo>
                  <a:pt x="0" y="0"/>
                </a:moveTo>
                <a:lnTo>
                  <a:pt x="3789523" y="0"/>
                </a:lnTo>
                <a:lnTo>
                  <a:pt x="3789523" y="3803353"/>
                </a:lnTo>
                <a:lnTo>
                  <a:pt x="0" y="3803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5</a:t>
            </a:r>
          </a:p>
        </p:txBody>
      </p:sp>
      <p:sp>
        <p:nvSpPr>
          <p:cNvPr id="9" name="TextBox 9"/>
          <p:cNvSpPr txBox="1"/>
          <p:nvPr/>
        </p:nvSpPr>
        <p:spPr>
          <a:xfrm>
            <a:off x="1774054" y="1446977"/>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Literature Review</a:t>
            </a:r>
          </a:p>
        </p:txBody>
      </p:sp>
      <p:sp>
        <p:nvSpPr>
          <p:cNvPr id="10" name="TextBox 10"/>
          <p:cNvSpPr txBox="1"/>
          <p:nvPr/>
        </p:nvSpPr>
        <p:spPr>
          <a:xfrm>
            <a:off x="1774054" y="2734757"/>
            <a:ext cx="13714104" cy="24625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DM Sans"/>
                <a:ea typeface="DM Sans"/>
                <a:cs typeface="DM Sans"/>
                <a:sym typeface="DM Sans"/>
              </a:rPr>
              <a:t>The literature discloses vast work done for improving the underwater image quality including the scattering and color distortion. </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Adaptive Histogram Equalization (AHE) and white balancing help in good color correction but are comparatively less good at handling strong deep water images.</a:t>
            </a:r>
          </a:p>
        </p:txBody>
      </p:sp>
      <p:graphicFrame>
        <p:nvGraphicFramePr>
          <p:cNvPr id="11" name="Table 11"/>
          <p:cNvGraphicFramePr>
            <a:graphicFrameLocks noGrp="1"/>
          </p:cNvGraphicFramePr>
          <p:nvPr/>
        </p:nvGraphicFramePr>
        <p:xfrm>
          <a:off x="1774054" y="5718950"/>
          <a:ext cx="14866702" cy="3813353"/>
        </p:xfrm>
        <a:graphic>
          <a:graphicData uri="http://schemas.openxmlformats.org/drawingml/2006/table">
            <a:tbl>
              <a:tblPr/>
              <a:tblGrid>
                <a:gridCol w="4667539">
                  <a:extLst>
                    <a:ext uri="{9D8B030D-6E8A-4147-A177-3AD203B41FA5}">
                      <a16:colId xmlns:a16="http://schemas.microsoft.com/office/drawing/2014/main" val="20000"/>
                    </a:ext>
                  </a:extLst>
                </a:gridCol>
                <a:gridCol w="3927086">
                  <a:extLst>
                    <a:ext uri="{9D8B030D-6E8A-4147-A177-3AD203B41FA5}">
                      <a16:colId xmlns:a16="http://schemas.microsoft.com/office/drawing/2014/main" val="20001"/>
                    </a:ext>
                  </a:extLst>
                </a:gridCol>
                <a:gridCol w="3572013">
                  <a:extLst>
                    <a:ext uri="{9D8B030D-6E8A-4147-A177-3AD203B41FA5}">
                      <a16:colId xmlns:a16="http://schemas.microsoft.com/office/drawing/2014/main" val="20002"/>
                    </a:ext>
                  </a:extLst>
                </a:gridCol>
                <a:gridCol w="2700065">
                  <a:extLst>
                    <a:ext uri="{9D8B030D-6E8A-4147-A177-3AD203B41FA5}">
                      <a16:colId xmlns:a16="http://schemas.microsoft.com/office/drawing/2014/main" val="20003"/>
                    </a:ext>
                  </a:extLst>
                </a:gridCol>
              </a:tblGrid>
              <a:tr h="892513">
                <a:tc>
                  <a:txBody>
                    <a:bodyPr/>
                    <a:lstStyle/>
                    <a:p>
                      <a:pPr algn="l">
                        <a:lnSpc>
                          <a:spcPts val="3499"/>
                        </a:lnSpc>
                        <a:defRPr/>
                      </a:pPr>
                      <a:r>
                        <a:rPr lang="en-US" sz="2499" b="1">
                          <a:solidFill>
                            <a:srgbClr val="000000"/>
                          </a:solidFill>
                          <a:latin typeface="DM Sans Bold"/>
                          <a:ea typeface="DM Sans Bold"/>
                          <a:cs typeface="DM Sans Bold"/>
                          <a:sym typeface="DM Sans Bold"/>
                        </a:rPr>
                        <a:t>Study/Technique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b="1">
                          <a:solidFill>
                            <a:srgbClr val="000000"/>
                          </a:solidFill>
                          <a:latin typeface="DM Sans Bold"/>
                          <a:ea typeface="DM Sans Bold"/>
                          <a:cs typeface="DM Sans Bold"/>
                          <a:sym typeface="DM Sans Bold"/>
                        </a:rPr>
                        <a:t>Methodology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b="1">
                          <a:solidFill>
                            <a:srgbClr val="000000"/>
                          </a:solidFill>
                          <a:latin typeface="DM Sans Bold"/>
                          <a:ea typeface="DM Sans Bold"/>
                          <a:cs typeface="DM Sans Bold"/>
                          <a:sym typeface="DM Sans Bold"/>
                        </a:rPr>
                        <a:t>Strengths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b="1">
                          <a:solidFill>
                            <a:srgbClr val="000000"/>
                          </a:solidFill>
                          <a:latin typeface="DM Sans Bold"/>
                          <a:ea typeface="DM Sans Bold"/>
                          <a:cs typeface="DM Sans Bold"/>
                          <a:sym typeface="DM Sans Bold"/>
                        </a:rPr>
                        <a:t>Limitations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86869">
                <a:tc>
                  <a:txBody>
                    <a:bodyPr/>
                    <a:lstStyle/>
                    <a:p>
                      <a:pPr algn="l">
                        <a:lnSpc>
                          <a:spcPts val="3499"/>
                        </a:lnSpc>
                        <a:defRPr/>
                      </a:pPr>
                      <a:r>
                        <a:rPr lang="en-US" sz="2499">
                          <a:solidFill>
                            <a:srgbClr val="000000"/>
                          </a:solidFill>
                          <a:latin typeface="DM Sans"/>
                          <a:ea typeface="DM Sans"/>
                          <a:cs typeface="DM Sans"/>
                          <a:sym typeface="DM Sans"/>
                        </a:rPr>
                        <a:t>Adaptive Histogram Equalization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DM Sans"/>
                          <a:ea typeface="DM Sans"/>
                          <a:cs typeface="DM Sans"/>
                          <a:sym typeface="DM Sans"/>
                        </a:rPr>
                        <a:t>Enhances contrast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DM Sans"/>
                          <a:ea typeface="DM Sans"/>
                          <a:cs typeface="DM Sans"/>
                          <a:sym typeface="DM Sans"/>
                        </a:rPr>
                        <a:t>Simple to apply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DM Sans"/>
                          <a:ea typeface="DM Sans"/>
                          <a:cs typeface="DM Sans"/>
                          <a:sym typeface="DM Sans"/>
                        </a:rPr>
                        <a:t>Adds noise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33971">
                <a:tc>
                  <a:txBody>
                    <a:bodyPr/>
                    <a:lstStyle/>
                    <a:p>
                      <a:pPr algn="l">
                        <a:lnSpc>
                          <a:spcPts val="3499"/>
                        </a:lnSpc>
                        <a:defRPr/>
                      </a:pPr>
                      <a:r>
                        <a:rPr lang="en-US" sz="2499">
                          <a:solidFill>
                            <a:srgbClr val="000000"/>
                          </a:solidFill>
                          <a:latin typeface="DM Sans"/>
                          <a:ea typeface="DM Sans"/>
                          <a:cs typeface="DM Sans"/>
                          <a:sym typeface="DM Sans"/>
                        </a:rPr>
                        <a:t>White Balancing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DM Sans"/>
                          <a:ea typeface="DM Sans"/>
                          <a:cs typeface="DM Sans"/>
                          <a:sym typeface="DM Sans"/>
                        </a:rPr>
                        <a:t>Color correction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DM Sans"/>
                          <a:ea typeface="DM Sans"/>
                          <a:cs typeface="DM Sans"/>
                          <a:sym typeface="DM Sans"/>
                        </a:rPr>
                        <a:t>Effective in shallow</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DM Sans"/>
                          <a:ea typeface="DM Sans"/>
                          <a:cs typeface="DM Sans"/>
                          <a:sym typeface="DM Sans"/>
                        </a:rPr>
                        <a:t>Less effective in deep water</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5488158" y="1542227"/>
            <a:ext cx="3789522" cy="3803353"/>
          </a:xfrm>
          <a:custGeom>
            <a:avLst/>
            <a:gdLst/>
            <a:ahLst/>
            <a:cxnLst/>
            <a:rect l="l" t="t" r="r" b="b"/>
            <a:pathLst>
              <a:path w="3789522" h="3803353">
                <a:moveTo>
                  <a:pt x="0" y="0"/>
                </a:moveTo>
                <a:lnTo>
                  <a:pt x="3789523" y="0"/>
                </a:lnTo>
                <a:lnTo>
                  <a:pt x="3789523" y="3803353"/>
                </a:lnTo>
                <a:lnTo>
                  <a:pt x="0" y="3803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6</a:t>
            </a:r>
          </a:p>
        </p:txBody>
      </p:sp>
      <p:sp>
        <p:nvSpPr>
          <p:cNvPr id="9" name="TextBox 9"/>
          <p:cNvSpPr txBox="1"/>
          <p:nvPr/>
        </p:nvSpPr>
        <p:spPr>
          <a:xfrm>
            <a:off x="1774054" y="1446977"/>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Literature Review...</a:t>
            </a:r>
          </a:p>
        </p:txBody>
      </p:sp>
      <p:sp>
        <p:nvSpPr>
          <p:cNvPr id="10" name="TextBox 10"/>
          <p:cNvSpPr txBox="1"/>
          <p:nvPr/>
        </p:nvSpPr>
        <p:spPr>
          <a:xfrm>
            <a:off x="1774054" y="2734757"/>
            <a:ext cx="13714104" cy="4443730"/>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DM Sans"/>
                <a:ea typeface="DM Sans"/>
                <a:cs typeface="DM Sans"/>
                <a:sym typeface="DM Sans"/>
              </a:rPr>
              <a:t>Fusion-based approaches and machine learning techniques have however been developed and demonstrated to be effective but these methods have not been easily applied in real-time operation. </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A common drawback of most methods is that they do not consider scattering and blurring collectively, and address them separately. </a:t>
            </a:r>
          </a:p>
          <a:p>
            <a:pPr marL="604519" lvl="1" indent="-302260" algn="just">
              <a:lnSpc>
                <a:spcPts val="3919"/>
              </a:lnSpc>
              <a:buFont typeface="Arial"/>
              <a:buChar char="•"/>
            </a:pPr>
            <a:r>
              <a:rPr lang="en-US" sz="2799">
                <a:solidFill>
                  <a:srgbClr val="000000"/>
                </a:solidFill>
                <a:latin typeface="DM Sans"/>
                <a:ea typeface="DM Sans"/>
                <a:cs typeface="DM Sans"/>
                <a:sym typeface="DM Sans"/>
              </a:rPr>
              <a:t>That is why this project continues these methods and applies Bidirectional empirical mode decomposition (BEMD), due to which we obtain a clear image, avoiding the noise problem, and it is more adjusted to various sea conditions.</a:t>
            </a:r>
          </a:p>
          <a:p>
            <a:pPr algn="just">
              <a:lnSpc>
                <a:spcPts val="3919"/>
              </a:lnSpc>
            </a:pPr>
            <a:endParaRPr lang="en-US" sz="2799">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TextBox 7"/>
          <p:cNvSpPr txBox="1"/>
          <p:nvPr/>
        </p:nvSpPr>
        <p:spPr>
          <a:xfrm>
            <a:off x="1993519" y="1286320"/>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Methodology</a:t>
            </a:r>
          </a:p>
        </p:txBody>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7</a:t>
            </a:r>
          </a:p>
        </p:txBody>
      </p:sp>
      <p:sp>
        <p:nvSpPr>
          <p:cNvPr id="9" name="TextBox 9"/>
          <p:cNvSpPr txBox="1"/>
          <p:nvPr/>
        </p:nvSpPr>
        <p:spPr>
          <a:xfrm>
            <a:off x="2553308" y="2393125"/>
            <a:ext cx="13249280" cy="5732145"/>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a:ea typeface="DM Sans"/>
                <a:cs typeface="DM Sans"/>
                <a:sym typeface="DM Sans"/>
              </a:rPr>
              <a:t>Bidirectional Empirical Mode Decomposition (BEMD) is an improved image decomposition technique optimized for application in nonlinear and nonstationary data forms.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It analyzes an image into Intrinsic Mode Functions (IMFs) and residues which denote different frequencies.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BEMD is used in the method of the enhanced underwater image by separate manipulation of high and low-frequency details facilitating correction of scattering and blurring effects. </a:t>
            </a:r>
          </a:p>
          <a:p>
            <a:pPr marL="604519" lvl="1" indent="-302260" algn="just">
              <a:lnSpc>
                <a:spcPts val="4199"/>
              </a:lnSpc>
              <a:buFont typeface="Arial"/>
              <a:buChar char="•"/>
            </a:pPr>
            <a:r>
              <a:rPr lang="en-US" sz="2799">
                <a:solidFill>
                  <a:srgbClr val="2D2D2D"/>
                </a:solidFill>
                <a:latin typeface="DM Sans"/>
                <a:ea typeface="DM Sans"/>
                <a:cs typeface="DM Sans"/>
                <a:sym typeface="DM Sans"/>
              </a:rPr>
              <a:t>This bidirectional characteristic of the decomposition makes it possible to capture variations realistically, along the horizontal as well as the vertical feature planes characteristic of underwater images.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2499943" y="2388210"/>
            <a:ext cx="13711245" cy="7144092"/>
          </a:xfrm>
          <a:custGeom>
            <a:avLst/>
            <a:gdLst/>
            <a:ahLst/>
            <a:cxnLst/>
            <a:rect l="l" t="t" r="r" b="b"/>
            <a:pathLst>
              <a:path w="13711245" h="7144092">
                <a:moveTo>
                  <a:pt x="0" y="0"/>
                </a:moveTo>
                <a:lnTo>
                  <a:pt x="13711245" y="0"/>
                </a:lnTo>
                <a:lnTo>
                  <a:pt x="13711245" y="7144093"/>
                </a:lnTo>
                <a:lnTo>
                  <a:pt x="0" y="7144093"/>
                </a:lnTo>
                <a:lnTo>
                  <a:pt x="0" y="0"/>
                </a:lnTo>
                <a:close/>
              </a:path>
            </a:pathLst>
          </a:custGeom>
          <a:blipFill>
            <a:blip r:embed="rId4"/>
            <a:stretch>
              <a:fillRect t="-620" b="-620"/>
            </a:stretch>
          </a:blipFill>
        </p:spPr>
      </p:sp>
      <p:sp>
        <p:nvSpPr>
          <p:cNvPr id="8" name="TextBox 8"/>
          <p:cNvSpPr txBox="1"/>
          <p:nvPr/>
        </p:nvSpPr>
        <p:spPr>
          <a:xfrm>
            <a:off x="1993519" y="1286320"/>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Block Diagram</a:t>
            </a:r>
          </a:p>
        </p:txBody>
      </p:sp>
      <p:sp>
        <p:nvSpPr>
          <p:cNvPr id="9" name="TextBox 9"/>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TextBox 7"/>
          <p:cNvSpPr txBox="1"/>
          <p:nvPr/>
        </p:nvSpPr>
        <p:spPr>
          <a:xfrm>
            <a:off x="1993519" y="1286320"/>
            <a:ext cx="6848808" cy="821055"/>
          </a:xfrm>
          <a:prstGeom prst="rect">
            <a:avLst/>
          </a:prstGeom>
        </p:spPr>
        <p:txBody>
          <a:bodyPr lIns="0" tIns="0" rIns="0" bIns="0" rtlCol="0" anchor="t">
            <a:spAutoFit/>
          </a:bodyPr>
          <a:lstStyle/>
          <a:p>
            <a:pPr algn="l">
              <a:lnSpc>
                <a:spcPts val="6719"/>
              </a:lnSpc>
            </a:pPr>
            <a:r>
              <a:rPr lang="en-US" sz="4800" b="1">
                <a:solidFill>
                  <a:srgbClr val="2D2D2D"/>
                </a:solidFill>
                <a:latin typeface="Fraunces Heavy"/>
                <a:ea typeface="Fraunces Heavy"/>
                <a:cs typeface="Fraunces Heavy"/>
                <a:sym typeface="Fraunces Heavy"/>
              </a:rPr>
              <a:t>Implementation</a:t>
            </a:r>
          </a:p>
        </p:txBody>
      </p:sp>
      <p:sp>
        <p:nvSpPr>
          <p:cNvPr id="8" name="TextBox 8"/>
          <p:cNvSpPr txBox="1"/>
          <p:nvPr/>
        </p:nvSpPr>
        <p:spPr>
          <a:xfrm>
            <a:off x="17371077" y="9465628"/>
            <a:ext cx="773608" cy="547370"/>
          </a:xfrm>
          <a:prstGeom prst="rect">
            <a:avLst/>
          </a:prstGeom>
        </p:spPr>
        <p:txBody>
          <a:bodyPr lIns="0" tIns="0" rIns="0" bIns="0" rtlCol="0" anchor="t">
            <a:spAutoFit/>
          </a:bodyPr>
          <a:lstStyle/>
          <a:p>
            <a:pPr algn="ctr">
              <a:lnSpc>
                <a:spcPts val="4480"/>
              </a:lnSpc>
            </a:pPr>
            <a:r>
              <a:rPr lang="en-US" sz="3200">
                <a:solidFill>
                  <a:srgbClr val="E0DDAA"/>
                </a:solidFill>
                <a:latin typeface="DM Sans"/>
                <a:ea typeface="DM Sans"/>
                <a:cs typeface="DM Sans"/>
                <a:sym typeface="DM Sans"/>
              </a:rPr>
              <a:t>9</a:t>
            </a:r>
          </a:p>
        </p:txBody>
      </p:sp>
      <p:sp>
        <p:nvSpPr>
          <p:cNvPr id="9" name="TextBox 9"/>
          <p:cNvSpPr txBox="1"/>
          <p:nvPr/>
        </p:nvSpPr>
        <p:spPr>
          <a:xfrm>
            <a:off x="2519360" y="2214608"/>
            <a:ext cx="13249280" cy="493395"/>
          </a:xfrm>
          <a:prstGeom prst="rect">
            <a:avLst/>
          </a:prstGeom>
        </p:spPr>
        <p:txBody>
          <a:bodyPr lIns="0" tIns="0" rIns="0" bIns="0" rtlCol="0" anchor="t">
            <a:spAutoFit/>
          </a:bodyPr>
          <a:lstStyle/>
          <a:p>
            <a:pPr algn="just">
              <a:lnSpc>
                <a:spcPts val="4199"/>
              </a:lnSpc>
            </a:pPr>
            <a:r>
              <a:rPr lang="en-US" sz="2799">
                <a:solidFill>
                  <a:srgbClr val="2D2D2D"/>
                </a:solidFill>
                <a:latin typeface="DM Sans"/>
                <a:ea typeface="DM Sans"/>
                <a:cs typeface="DM Sans"/>
                <a:sym typeface="DM Sans"/>
              </a:rPr>
              <a:t>The implementation of BEMD in MATLAB involves the following steps:</a:t>
            </a:r>
          </a:p>
        </p:txBody>
      </p:sp>
      <p:sp>
        <p:nvSpPr>
          <p:cNvPr id="10" name="TextBox 10"/>
          <p:cNvSpPr txBox="1"/>
          <p:nvPr/>
        </p:nvSpPr>
        <p:spPr>
          <a:xfrm>
            <a:off x="2923224" y="3257137"/>
            <a:ext cx="14304538" cy="6382385"/>
          </a:xfrm>
          <a:prstGeom prst="rect">
            <a:avLst/>
          </a:prstGeom>
        </p:spPr>
        <p:txBody>
          <a:bodyPr lIns="0" tIns="0" rIns="0" bIns="0" rtlCol="0" anchor="t">
            <a:spAutoFit/>
          </a:bodyPr>
          <a:lstStyle/>
          <a:p>
            <a:pPr marL="561341" lvl="1" indent="-280670" algn="just">
              <a:lnSpc>
                <a:spcPts val="3640"/>
              </a:lnSpc>
              <a:buFont typeface="Arial"/>
              <a:buChar char="•"/>
            </a:pPr>
            <a:r>
              <a:rPr lang="en-US" sz="2600">
                <a:solidFill>
                  <a:srgbClr val="000000"/>
                </a:solidFill>
                <a:latin typeface="DM Sans"/>
                <a:ea typeface="DM Sans"/>
                <a:cs typeface="DM Sans"/>
                <a:sym typeface="DM Sans"/>
              </a:rPr>
              <a:t>Step 1: Image Acquisition: Acquire the underwater images with a different level of degradation. Make certain the resource you will use for testing will cover many and various possibilities.</a:t>
            </a:r>
          </a:p>
          <a:p>
            <a:pPr algn="just">
              <a:lnSpc>
                <a:spcPts val="3640"/>
              </a:lnSpc>
            </a:pPr>
            <a:endParaRPr lang="en-US" sz="2600">
              <a:solidFill>
                <a:srgbClr val="000000"/>
              </a:solidFill>
              <a:latin typeface="DM Sans"/>
              <a:ea typeface="DM Sans"/>
              <a:cs typeface="DM Sans"/>
              <a:sym typeface="DM Sans"/>
            </a:endParaRPr>
          </a:p>
          <a:p>
            <a:pPr marL="561341" lvl="1" indent="-280670" algn="just">
              <a:lnSpc>
                <a:spcPts val="3640"/>
              </a:lnSpc>
              <a:buFont typeface="Arial"/>
              <a:buChar char="•"/>
            </a:pPr>
            <a:r>
              <a:rPr lang="en-US" sz="2600">
                <a:solidFill>
                  <a:srgbClr val="000000"/>
                </a:solidFill>
                <a:latin typeface="DM Sans"/>
                <a:ea typeface="DM Sans"/>
                <a:cs typeface="DM Sans"/>
                <a:sym typeface="DM Sans"/>
              </a:rPr>
              <a:t>Step 2: White Balancing: Choose and use an adequate algorithm for white balancing adjustment, such as Gray World or Perfect Reflector.</a:t>
            </a:r>
          </a:p>
          <a:p>
            <a:pPr algn="just">
              <a:lnSpc>
                <a:spcPts val="3640"/>
              </a:lnSpc>
            </a:pPr>
            <a:endParaRPr lang="en-US" sz="2600">
              <a:solidFill>
                <a:srgbClr val="000000"/>
              </a:solidFill>
              <a:latin typeface="DM Sans"/>
              <a:ea typeface="DM Sans"/>
              <a:cs typeface="DM Sans"/>
              <a:sym typeface="DM Sans"/>
            </a:endParaRPr>
          </a:p>
          <a:p>
            <a:pPr marL="561341" lvl="1" indent="-280670" algn="just">
              <a:lnSpc>
                <a:spcPts val="3640"/>
              </a:lnSpc>
              <a:buFont typeface="Arial"/>
              <a:buChar char="•"/>
            </a:pPr>
            <a:r>
              <a:rPr lang="en-US" sz="2600">
                <a:solidFill>
                  <a:srgbClr val="000000"/>
                </a:solidFill>
                <a:latin typeface="DM Sans"/>
                <a:ea typeface="DM Sans"/>
                <a:cs typeface="DM Sans"/>
                <a:sym typeface="DM Sans"/>
              </a:rPr>
              <a:t>Step 3: BEMD Decomposition: From the image computing, extract Intrinsic Mode Functions (IMFs) and a residue through the BEMD process. IMFs are high-frequency details while the residue encompasses low-frequency information.</a:t>
            </a:r>
          </a:p>
          <a:p>
            <a:pPr algn="just">
              <a:lnSpc>
                <a:spcPts val="3640"/>
              </a:lnSpc>
            </a:pPr>
            <a:endParaRPr lang="en-US" sz="2600">
              <a:solidFill>
                <a:srgbClr val="000000"/>
              </a:solidFill>
              <a:latin typeface="DM Sans"/>
              <a:ea typeface="DM Sans"/>
              <a:cs typeface="DM Sans"/>
              <a:sym typeface="DM Sans"/>
            </a:endParaRPr>
          </a:p>
          <a:p>
            <a:pPr marL="561341" lvl="1" indent="-280670" algn="just">
              <a:lnSpc>
                <a:spcPts val="3640"/>
              </a:lnSpc>
              <a:buFont typeface="Arial"/>
              <a:buChar char="•"/>
            </a:pPr>
            <a:r>
              <a:rPr lang="en-US" sz="2600">
                <a:solidFill>
                  <a:srgbClr val="000000"/>
                </a:solidFill>
                <a:latin typeface="DM Sans"/>
                <a:ea typeface="DM Sans"/>
                <a:cs typeface="DM Sans"/>
                <a:sym typeface="DM Sans"/>
              </a:rPr>
              <a:t>Step 4: Sub-band Processing:  Perform color compensation immediately on the red and blue channels of IMFs and on the residue by using color transfer and histogram equalization.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1395</Words>
  <Application>Microsoft Macintosh PowerPoint</Application>
  <PresentationFormat>Custom</PresentationFormat>
  <Paragraphs>124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DM Sans</vt:lpstr>
      <vt:lpstr>Fraunces Heavy</vt:lpstr>
      <vt:lpstr>DM Sans Bold</vt:lpstr>
      <vt:lpstr>Fraunces Semi-Bold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Dust Cream Almost Dark Black Pastel Simple Minimalist Illustration All Purpose Presentation Template</dc:title>
  <cp:lastModifiedBy>Kesava Boppana</cp:lastModifiedBy>
  <cp:revision>3</cp:revision>
  <dcterms:created xsi:type="dcterms:W3CDTF">2006-08-16T00:00:00Z</dcterms:created>
  <dcterms:modified xsi:type="dcterms:W3CDTF">2024-12-12T02:09:39Z</dcterms:modified>
  <dc:identifier>DAGZAEWesvY</dc:identifier>
</cp:coreProperties>
</file>